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theme/themeOverride3.xml" ContentType="application/vnd.openxmlformats-officedocument.themeOverride+xml"/>
  <Override PartName="/ppt/notesSlides/notesSlide2.xml" ContentType="application/vnd.openxmlformats-officedocument.presentationml.notesSlide+xml"/>
  <Override PartName="/ppt/theme/themeOverride4.xml" ContentType="application/vnd.openxmlformats-officedocument.themeOverride+xml"/>
  <Override PartName="/ppt/notesSlides/notesSlide3.xml" ContentType="application/vnd.openxmlformats-officedocument.presentationml.notesSlid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sldIdLst>
    <p:sldId id="278" r:id="rId5"/>
    <p:sldId id="279" r:id="rId6"/>
    <p:sldId id="285" r:id="rId7"/>
    <p:sldId id="280" r:id="rId8"/>
    <p:sldId id="286" r:id="rId9"/>
    <p:sldId id="284" r:id="rId10"/>
    <p:sldId id="281" r:id="rId11"/>
    <p:sldId id="283" r:id="rId12"/>
    <p:sldId id="287" r:id="rId13"/>
    <p:sldId id="28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108" d="100"/>
          <a:sy n="108" d="100"/>
        </p:scale>
        <p:origin x="15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gif>
</file>

<file path=ppt/media/image11.png>
</file>

<file path=ppt/media/image12.png>
</file>

<file path=ppt/media/image2.png>
</file>

<file path=ppt/media/image3.png>
</file>

<file path=ppt/media/image4.png>
</file>

<file path=ppt/media/image5.png>
</file>

<file path=ppt/media/image6.jpe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4/26/2023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6092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3911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4/26/2023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4/26/2023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4/26/2023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4/26/2023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4/26/2023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4/26/2023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4/26/2023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5.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9.gif"/><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4.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3" y="1673524"/>
            <a:ext cx="3485072" cy="2420504"/>
          </a:xfrm>
        </p:spPr>
        <p:txBody>
          <a:bodyPr>
            <a:normAutofit/>
          </a:bodyPr>
          <a:lstStyle/>
          <a:p>
            <a:pPr algn="l"/>
            <a:r>
              <a:rPr lang="en-US" sz="4000" dirty="0"/>
              <a:t>Sign Language Recognition</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347067"/>
            <a:ext cx="3485072" cy="837409"/>
          </a:xfrm>
        </p:spPr>
        <p:txBody>
          <a:bodyPr>
            <a:normAutofit fontScale="92500" lnSpcReduction="20000"/>
          </a:bodyPr>
          <a:lstStyle/>
          <a:p>
            <a:pPr algn="l"/>
            <a:r>
              <a:rPr lang="en-US" b="0" dirty="0">
                <a:effectLst/>
              </a:rPr>
              <a:t>Shrilakshmi Pai Nallur</a:t>
            </a:r>
            <a:endParaRPr lang="en-US" dirty="0">
              <a:effectLst/>
            </a:endParaRPr>
          </a:p>
          <a:p>
            <a:pPr algn="l"/>
            <a:r>
              <a:rPr lang="en-US" b="0" dirty="0">
                <a:effectLst/>
              </a:rPr>
              <a:t>A20523709</a:t>
            </a:r>
          </a:p>
        </p:txBody>
      </p:sp>
    </p:spTree>
    <p:extLst>
      <p:ext uri="{BB962C8B-B14F-4D97-AF65-F5344CB8AC3E}">
        <p14:creationId xmlns:p14="http://schemas.microsoft.com/office/powerpoint/2010/main" val="4167884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04980" y="3095073"/>
            <a:ext cx="3485072" cy="682235"/>
          </a:xfrm>
        </p:spPr>
        <p:txBody>
          <a:bodyPr>
            <a:normAutofit/>
          </a:bodyPr>
          <a:lstStyle/>
          <a:p>
            <a:pPr algn="l"/>
            <a:r>
              <a:rPr lang="en-US" sz="4000" dirty="0"/>
              <a:t>Thank you</a:t>
            </a:r>
          </a:p>
        </p:txBody>
      </p:sp>
    </p:spTree>
    <p:extLst>
      <p:ext uri="{BB962C8B-B14F-4D97-AF65-F5344CB8AC3E}">
        <p14:creationId xmlns:p14="http://schemas.microsoft.com/office/powerpoint/2010/main" val="663704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6096000"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a:bodyPr>
          <a:lstStyle/>
          <a:p>
            <a:pPr algn="l"/>
            <a:r>
              <a:rPr lang="en-US" sz="4000" dirty="0"/>
              <a:t>Motivation</a:t>
            </a:r>
          </a:p>
        </p:txBody>
      </p:sp>
      <p:sp>
        <p:nvSpPr>
          <p:cNvPr id="4" name="Content Placeholder 2">
            <a:extLst>
              <a:ext uri="{FF2B5EF4-FFF2-40B4-BE49-F238E27FC236}">
                <a16:creationId xmlns:a16="http://schemas.microsoft.com/office/drawing/2014/main" id="{F6F913BC-2127-9F8D-3E07-E70533CAC0BA}"/>
              </a:ext>
            </a:extLst>
          </p:cNvPr>
          <p:cNvSpPr txBox="1">
            <a:spLocks/>
          </p:cNvSpPr>
          <p:nvPr/>
        </p:nvSpPr>
        <p:spPr>
          <a:xfrm>
            <a:off x="6895512" y="1990985"/>
            <a:ext cx="4403596"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endParaRPr lang="en-US" sz="2400" dirty="0"/>
          </a:p>
        </p:txBody>
      </p:sp>
      <p:sp>
        <p:nvSpPr>
          <p:cNvPr id="5" name="Content Placeholder 2">
            <a:extLst>
              <a:ext uri="{FF2B5EF4-FFF2-40B4-BE49-F238E27FC236}">
                <a16:creationId xmlns:a16="http://schemas.microsoft.com/office/drawing/2014/main" id="{F935DAA4-539B-A5E2-E979-883B389613CB}"/>
              </a:ext>
            </a:extLst>
          </p:cNvPr>
          <p:cNvSpPr txBox="1">
            <a:spLocks/>
          </p:cNvSpPr>
          <p:nvPr/>
        </p:nvSpPr>
        <p:spPr>
          <a:xfrm>
            <a:off x="6895511" y="1879406"/>
            <a:ext cx="4403596" cy="4058751"/>
          </a:xfrm>
          <a:prstGeom prst="rect">
            <a:avLst/>
          </a:prstGeom>
          <a:effectLst>
            <a:outerShdw blurRad="25400" dir="17880000">
              <a:srgbClr val="000000">
                <a:alpha val="46000"/>
              </a:srgbClr>
            </a:outerShdw>
          </a:effectLst>
        </p:spPr>
        <p:txBody>
          <a:bodyPr vert="horz" lIns="91440" tIns="45720" rIns="91440" bIns="45720" rtlCol="0" anchor="t">
            <a:normAutofit fontScale="77500" lnSpcReduction="20000"/>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buFont typeface="Wingdings 2" charset="2"/>
              <a:buNone/>
            </a:pPr>
            <a:r>
              <a:rPr lang="en-US" sz="2400" dirty="0"/>
              <a:t>Communication with speech/hearing impaired individuals can be difficult for those who do not understand sign language. Sign language recognition technology can bridge this gap by translating sign language into spoken or written language in real-time. This technology improves the accessibility of information and services for deaf individuals in education, healthcare, and employment. Sign language recognition technology enhances the quality of life and social inclusion of deaf individuals, reducing the barriers they face in everyday life.</a:t>
            </a:r>
          </a:p>
        </p:txBody>
      </p:sp>
    </p:spTree>
    <p:extLst>
      <p:ext uri="{BB962C8B-B14F-4D97-AF65-F5344CB8AC3E}">
        <p14:creationId xmlns:p14="http://schemas.microsoft.com/office/powerpoint/2010/main" val="3220235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6265647"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875687" y="1990985"/>
            <a:ext cx="4403596" cy="4058751"/>
          </a:xfrm>
        </p:spPr>
        <p:txBody>
          <a:bodyPr anchor="t">
            <a:normAutofit/>
          </a:bodyPr>
          <a:lstStyle/>
          <a:p>
            <a:pPr marL="36900" lvl="0" indent="0">
              <a:buNone/>
            </a:pPr>
            <a:r>
              <a:rPr lang="en-US" sz="2400" dirty="0">
                <a:solidFill>
                  <a:schemeClr val="bg2">
                    <a:lumMod val="50000"/>
                  </a:schemeClr>
                </a:solidFill>
              </a:rPr>
              <a:t>Sign language is a visual language that uses hand gestures, facial expressions, and body movements to convey meaning. Many speech/ hearing impaired individuals use sign language as their primary means of communication.</a:t>
            </a:r>
          </a:p>
        </p:txBody>
      </p:sp>
      <p:sp>
        <p:nvSpPr>
          <p:cNvPr id="4" name="Content Placeholder 2">
            <a:extLst>
              <a:ext uri="{FF2B5EF4-FFF2-40B4-BE49-F238E27FC236}">
                <a16:creationId xmlns:a16="http://schemas.microsoft.com/office/drawing/2014/main" id="{F6F913BC-2127-9F8D-3E07-E70533CAC0BA}"/>
              </a:ext>
            </a:extLst>
          </p:cNvPr>
          <p:cNvSpPr txBox="1">
            <a:spLocks/>
          </p:cNvSpPr>
          <p:nvPr/>
        </p:nvSpPr>
        <p:spPr>
          <a:xfrm>
            <a:off x="6895512" y="1990985"/>
            <a:ext cx="4403596"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endParaRPr lang="en-US" sz="2400" dirty="0"/>
          </a:p>
        </p:txBody>
      </p:sp>
      <p:sp>
        <p:nvSpPr>
          <p:cNvPr id="9" name="Title 8">
            <a:extLst>
              <a:ext uri="{FF2B5EF4-FFF2-40B4-BE49-F238E27FC236}">
                <a16:creationId xmlns:a16="http://schemas.microsoft.com/office/drawing/2014/main" id="{189DEC5A-2A33-9770-2F39-46E2BAA76717}"/>
              </a:ext>
            </a:extLst>
          </p:cNvPr>
          <p:cNvSpPr>
            <a:spLocks noGrp="1"/>
          </p:cNvSpPr>
          <p:nvPr>
            <p:ph type="title"/>
          </p:nvPr>
        </p:nvSpPr>
        <p:spPr>
          <a:xfrm>
            <a:off x="913794" y="733684"/>
            <a:ext cx="4327381" cy="1257300"/>
          </a:xfrm>
        </p:spPr>
        <p:txBody>
          <a:bodyPr>
            <a:normAutofit fontScale="90000"/>
          </a:bodyPr>
          <a:lstStyle/>
          <a:p>
            <a:pPr algn="l"/>
            <a:r>
              <a:rPr lang="en-IN" dirty="0">
                <a:solidFill>
                  <a:schemeClr val="tx2">
                    <a:lumMod val="10000"/>
                  </a:schemeClr>
                </a:solidFill>
              </a:rPr>
              <a:t>What is Sign Language?</a:t>
            </a:r>
          </a:p>
        </p:txBody>
      </p:sp>
      <p:pic>
        <p:nvPicPr>
          <p:cNvPr id="11" name="Picture 10" descr="A person with his hand on his chin&#10;&#10;Description automatically generated with low confidence">
            <a:extLst>
              <a:ext uri="{FF2B5EF4-FFF2-40B4-BE49-F238E27FC236}">
                <a16:creationId xmlns:a16="http://schemas.microsoft.com/office/drawing/2014/main" id="{5675388D-4F3F-3C54-EF21-B3DF71E71F3F}"/>
              </a:ext>
            </a:extLst>
          </p:cNvPr>
          <p:cNvPicPr>
            <a:picLocks noChangeAspect="1"/>
          </p:cNvPicPr>
          <p:nvPr/>
        </p:nvPicPr>
        <p:blipFill>
          <a:blip r:embed="rId7"/>
          <a:stretch>
            <a:fillRect/>
          </a:stretch>
        </p:blipFill>
        <p:spPr>
          <a:xfrm>
            <a:off x="7240703" y="1445191"/>
            <a:ext cx="3967618" cy="3967618"/>
          </a:xfrm>
          <a:prstGeom prst="rect">
            <a:avLst/>
          </a:prstGeom>
        </p:spPr>
      </p:pic>
    </p:spTree>
    <p:extLst>
      <p:ext uri="{BB962C8B-B14F-4D97-AF65-F5344CB8AC3E}">
        <p14:creationId xmlns:p14="http://schemas.microsoft.com/office/powerpoint/2010/main" val="869131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464B06-B8A3-1437-D017-6B8741DB31C8}"/>
              </a:ext>
            </a:extLst>
          </p:cNvPr>
          <p:cNvSpPr>
            <a:spLocks noGrp="1"/>
          </p:cNvSpPr>
          <p:nvPr>
            <p:ph type="title"/>
          </p:nvPr>
        </p:nvSpPr>
        <p:spPr>
          <a:xfrm>
            <a:off x="913796" y="643465"/>
            <a:ext cx="3382638" cy="1370605"/>
          </a:xfrm>
        </p:spPr>
        <p:txBody>
          <a:bodyPr>
            <a:normAutofit/>
          </a:bodyPr>
          <a:lstStyle/>
          <a:p>
            <a:pPr algn="l"/>
            <a:r>
              <a:rPr lang="en-IN" sz="3000" dirty="0"/>
              <a:t>Data Collection</a:t>
            </a:r>
          </a:p>
        </p:txBody>
      </p:sp>
      <p:sp>
        <p:nvSpPr>
          <p:cNvPr id="9" name="Content Placeholder 8">
            <a:extLst>
              <a:ext uri="{FF2B5EF4-FFF2-40B4-BE49-F238E27FC236}">
                <a16:creationId xmlns:a16="http://schemas.microsoft.com/office/drawing/2014/main" id="{BCA14B12-6840-DD06-2461-98D662222F22}"/>
              </a:ext>
            </a:extLst>
          </p:cNvPr>
          <p:cNvSpPr>
            <a:spLocks noGrp="1"/>
          </p:cNvSpPr>
          <p:nvPr>
            <p:ph idx="1"/>
          </p:nvPr>
        </p:nvSpPr>
        <p:spPr>
          <a:xfrm>
            <a:off x="913796" y="1789954"/>
            <a:ext cx="3358084" cy="3544046"/>
          </a:xfrm>
        </p:spPr>
        <p:txBody>
          <a:bodyPr>
            <a:normAutofit/>
          </a:bodyPr>
          <a:lstStyle/>
          <a:p>
            <a:pPr marL="36900" indent="0">
              <a:buNone/>
            </a:pPr>
            <a:r>
              <a:rPr lang="en-US" sz="1800" dirty="0" err="1"/>
              <a:t>MediaPipe</a:t>
            </a:r>
            <a:r>
              <a:rPr lang="en-US" sz="1800" dirty="0"/>
              <a:t> </a:t>
            </a:r>
            <a:r>
              <a:rPr lang="en-US" sz="1800" dirty="0" err="1"/>
              <a:t>Holistics</a:t>
            </a:r>
            <a:r>
              <a:rPr lang="en-US" sz="1800" dirty="0"/>
              <a:t> is a platform for end-to-end video understanding that enables developers to build, deploy, and scale video-based machine learning applications. It provides pre-built building blocks and pipelines for tasks such as object detection, face detection, and hand tracking, making it easy to create complex video-based applications.</a:t>
            </a:r>
          </a:p>
        </p:txBody>
      </p:sp>
      <p:pic>
        <p:nvPicPr>
          <p:cNvPr id="7" name="Picture 6" descr="A picture containing text, person&#10;&#10;Description automatically generated">
            <a:extLst>
              <a:ext uri="{FF2B5EF4-FFF2-40B4-BE49-F238E27FC236}">
                <a16:creationId xmlns:a16="http://schemas.microsoft.com/office/drawing/2014/main" id="{BCECCD23-AFBB-ECF4-FEC6-71C35803FDF8}"/>
              </a:ext>
            </a:extLst>
          </p:cNvPr>
          <p:cNvPicPr>
            <a:picLocks noChangeAspect="1"/>
          </p:cNvPicPr>
          <p:nvPr/>
        </p:nvPicPr>
        <p:blipFill>
          <a:blip r:embed="rId3"/>
          <a:stretch>
            <a:fillRect/>
          </a:stretch>
        </p:blipFill>
        <p:spPr>
          <a:xfrm>
            <a:off x="4651887" y="1524000"/>
            <a:ext cx="6781800" cy="3810000"/>
          </a:xfrm>
          <a:prstGeom prst="rect">
            <a:avLst/>
          </a:prstGeom>
        </p:spPr>
      </p:pic>
    </p:spTree>
    <p:extLst>
      <p:ext uri="{BB962C8B-B14F-4D97-AF65-F5344CB8AC3E}">
        <p14:creationId xmlns:p14="http://schemas.microsoft.com/office/powerpoint/2010/main" val="1997623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6265647"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875687" y="1990985"/>
            <a:ext cx="4403596" cy="4058751"/>
          </a:xfrm>
        </p:spPr>
        <p:txBody>
          <a:bodyPr anchor="t">
            <a:normAutofit fontScale="77500" lnSpcReduction="20000"/>
          </a:bodyPr>
          <a:lstStyle/>
          <a:p>
            <a:pPr marL="36900" lvl="0" indent="0">
              <a:buNone/>
            </a:pPr>
            <a:r>
              <a:rPr lang="en-US" sz="2400" dirty="0">
                <a:solidFill>
                  <a:schemeClr val="bg2">
                    <a:lumMod val="50000"/>
                  </a:schemeClr>
                </a:solidFill>
              </a:rPr>
              <a:t>Real-world applications: Action recognition has many real-world applications, such as surveillance, human-computer interaction, and sports analysis.</a:t>
            </a:r>
          </a:p>
          <a:p>
            <a:pPr marL="36900" lvl="0" indent="0">
              <a:buNone/>
            </a:pPr>
            <a:r>
              <a:rPr lang="en-US" sz="2400" dirty="0">
                <a:solidFill>
                  <a:schemeClr val="bg2">
                    <a:lumMod val="50000"/>
                  </a:schemeClr>
                </a:solidFill>
              </a:rPr>
              <a:t>Richer information: Action recognition provides richer information about the context and intent of a person's actions, which can be valuable in applications such as video analysis and robotics.</a:t>
            </a:r>
          </a:p>
          <a:p>
            <a:pPr marL="36900" lvl="0" indent="0">
              <a:buNone/>
            </a:pPr>
            <a:r>
              <a:rPr lang="en-US" sz="2400" dirty="0">
                <a:solidFill>
                  <a:schemeClr val="bg2">
                    <a:lumMod val="50000"/>
                  </a:schemeClr>
                </a:solidFill>
              </a:rPr>
              <a:t>Greater challenge: Action recognition is a more challenging task than image recognition, which makes it a more interesting and rewarding problem to solve for researchers and practitioners.</a:t>
            </a:r>
          </a:p>
        </p:txBody>
      </p:sp>
      <p:sp>
        <p:nvSpPr>
          <p:cNvPr id="4" name="Content Placeholder 2">
            <a:extLst>
              <a:ext uri="{FF2B5EF4-FFF2-40B4-BE49-F238E27FC236}">
                <a16:creationId xmlns:a16="http://schemas.microsoft.com/office/drawing/2014/main" id="{F6F913BC-2127-9F8D-3E07-E70533CAC0BA}"/>
              </a:ext>
            </a:extLst>
          </p:cNvPr>
          <p:cNvSpPr txBox="1">
            <a:spLocks/>
          </p:cNvSpPr>
          <p:nvPr/>
        </p:nvSpPr>
        <p:spPr>
          <a:xfrm>
            <a:off x="6895512" y="1990985"/>
            <a:ext cx="4403596"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endParaRPr lang="en-US" sz="2400" dirty="0"/>
          </a:p>
        </p:txBody>
      </p:sp>
      <p:sp>
        <p:nvSpPr>
          <p:cNvPr id="9" name="Title 8">
            <a:extLst>
              <a:ext uri="{FF2B5EF4-FFF2-40B4-BE49-F238E27FC236}">
                <a16:creationId xmlns:a16="http://schemas.microsoft.com/office/drawing/2014/main" id="{189DEC5A-2A33-9770-2F39-46E2BAA76717}"/>
              </a:ext>
            </a:extLst>
          </p:cNvPr>
          <p:cNvSpPr>
            <a:spLocks noGrp="1"/>
          </p:cNvSpPr>
          <p:nvPr>
            <p:ph type="title"/>
          </p:nvPr>
        </p:nvSpPr>
        <p:spPr>
          <a:xfrm>
            <a:off x="913794" y="733684"/>
            <a:ext cx="4327381" cy="1257300"/>
          </a:xfrm>
        </p:spPr>
        <p:txBody>
          <a:bodyPr>
            <a:normAutofit/>
          </a:bodyPr>
          <a:lstStyle/>
          <a:p>
            <a:pPr algn="l"/>
            <a:r>
              <a:rPr lang="en-IN" sz="3200" dirty="0">
                <a:solidFill>
                  <a:schemeClr val="tx2">
                    <a:lumMod val="10000"/>
                  </a:schemeClr>
                </a:solidFill>
              </a:rPr>
              <a:t>Why Actions over Image?</a:t>
            </a:r>
          </a:p>
        </p:txBody>
      </p:sp>
    </p:spTree>
    <p:extLst>
      <p:ext uri="{BB962C8B-B14F-4D97-AF65-F5344CB8AC3E}">
        <p14:creationId xmlns:p14="http://schemas.microsoft.com/office/powerpoint/2010/main" val="22636257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DF18D-5765-75B0-9AF1-70A06C8E3F38}"/>
              </a:ext>
            </a:extLst>
          </p:cNvPr>
          <p:cNvSpPr>
            <a:spLocks noGrp="1"/>
          </p:cNvSpPr>
          <p:nvPr>
            <p:ph type="title"/>
          </p:nvPr>
        </p:nvSpPr>
        <p:spPr>
          <a:xfrm>
            <a:off x="-294205" y="3533732"/>
            <a:ext cx="5707899" cy="701204"/>
          </a:xfrm>
        </p:spPr>
        <p:txBody>
          <a:bodyPr/>
          <a:lstStyle/>
          <a:p>
            <a:r>
              <a:rPr lang="en-IN" dirty="0"/>
              <a:t>Why?</a:t>
            </a:r>
          </a:p>
        </p:txBody>
      </p:sp>
      <p:sp>
        <p:nvSpPr>
          <p:cNvPr id="4" name="Text Placeholder 3">
            <a:extLst>
              <a:ext uri="{FF2B5EF4-FFF2-40B4-BE49-F238E27FC236}">
                <a16:creationId xmlns:a16="http://schemas.microsoft.com/office/drawing/2014/main" id="{5C0FD7F1-F838-894A-AE8E-DEBEE3A9F7A7}"/>
              </a:ext>
            </a:extLst>
          </p:cNvPr>
          <p:cNvSpPr>
            <a:spLocks noGrp="1"/>
          </p:cNvSpPr>
          <p:nvPr>
            <p:ph type="body" sz="half" idx="2"/>
          </p:nvPr>
        </p:nvSpPr>
        <p:spPr>
          <a:xfrm>
            <a:off x="584522" y="1532033"/>
            <a:ext cx="3950447" cy="2108205"/>
          </a:xfrm>
        </p:spPr>
        <p:txBody>
          <a:bodyPr>
            <a:normAutofit/>
          </a:bodyPr>
          <a:lstStyle/>
          <a:p>
            <a:r>
              <a:rPr lang="en-US" dirty="0"/>
              <a:t>LSTMs are a type of Recurrent Neural Network (RNN) that is capable of modeling long-term dependencies in sequential data. In sign language recognition, the input data would be a sequence of hand movements or gestures, which can be represented as a time series of feature vectors.</a:t>
            </a:r>
            <a:endParaRPr lang="en-IN" b="1" dirty="0"/>
          </a:p>
        </p:txBody>
      </p:sp>
      <p:pic>
        <p:nvPicPr>
          <p:cNvPr id="14" name="Picture 13" descr="Text">
            <a:extLst>
              <a:ext uri="{FF2B5EF4-FFF2-40B4-BE49-F238E27FC236}">
                <a16:creationId xmlns:a16="http://schemas.microsoft.com/office/drawing/2014/main" id="{C93BF622-22BF-D273-5414-E383E87CB857}"/>
              </a:ext>
            </a:extLst>
          </p:cNvPr>
          <p:cNvPicPr>
            <a:picLocks noChangeAspect="1"/>
          </p:cNvPicPr>
          <p:nvPr/>
        </p:nvPicPr>
        <p:blipFill>
          <a:blip r:embed="rId2"/>
          <a:stretch>
            <a:fillRect/>
          </a:stretch>
        </p:blipFill>
        <p:spPr>
          <a:xfrm>
            <a:off x="5084867" y="651826"/>
            <a:ext cx="6603819" cy="5163568"/>
          </a:xfrm>
          <a:prstGeom prst="rect">
            <a:avLst/>
          </a:prstGeom>
        </p:spPr>
      </p:pic>
      <p:sp>
        <p:nvSpPr>
          <p:cNvPr id="3" name="Title 1">
            <a:extLst>
              <a:ext uri="{FF2B5EF4-FFF2-40B4-BE49-F238E27FC236}">
                <a16:creationId xmlns:a16="http://schemas.microsoft.com/office/drawing/2014/main" id="{2ACA2B31-64B0-E77E-C467-F3B29F1041DF}"/>
              </a:ext>
            </a:extLst>
          </p:cNvPr>
          <p:cNvSpPr txBox="1">
            <a:spLocks/>
          </p:cNvSpPr>
          <p:nvPr/>
        </p:nvSpPr>
        <p:spPr>
          <a:xfrm>
            <a:off x="-294206" y="830829"/>
            <a:ext cx="5707899" cy="701204"/>
          </a:xfrm>
          <a:prstGeom prst="rect">
            <a:avLst/>
          </a:prstGeom>
          <a:effectLst>
            <a:outerShdw blurRad="25400" dir="17880000">
              <a:srgbClr val="000000">
                <a:alpha val="46000"/>
              </a:srgbClr>
            </a:outerShdw>
          </a:effectLst>
        </p:spPr>
        <p:txBody>
          <a:bodyPr vert="horz" lIns="91440" tIns="45720" rIns="91440" bIns="45720" rtlCol="0" anchor="b">
            <a:noAutofit/>
          </a:bodyPr>
          <a:lstStyle>
            <a:lvl1pPr algn="ctr" defTabSz="457200" rtl="0" eaLnBrk="1" latinLnBrk="0" hangingPunct="1">
              <a:lnSpc>
                <a:spcPct val="90000"/>
              </a:lnSpc>
              <a:spcBef>
                <a:spcPct val="0"/>
              </a:spcBef>
              <a:buNone/>
              <a:defRPr sz="3200" b="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dirty="0"/>
              <a:t>LSTM Model</a:t>
            </a:r>
          </a:p>
        </p:txBody>
      </p:sp>
      <p:sp>
        <p:nvSpPr>
          <p:cNvPr id="5" name="Text Placeholder 3">
            <a:extLst>
              <a:ext uri="{FF2B5EF4-FFF2-40B4-BE49-F238E27FC236}">
                <a16:creationId xmlns:a16="http://schemas.microsoft.com/office/drawing/2014/main" id="{A2C3EA66-4995-F1E0-530C-C3822751CEB0}"/>
              </a:ext>
            </a:extLst>
          </p:cNvPr>
          <p:cNvSpPr txBox="1">
            <a:spLocks/>
          </p:cNvSpPr>
          <p:nvPr/>
        </p:nvSpPr>
        <p:spPr>
          <a:xfrm>
            <a:off x="584522" y="4234936"/>
            <a:ext cx="3950447" cy="1407001"/>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0" indent="0" algn="ctr" defTabSz="457200" rtl="0" eaLnBrk="1" latinLnBrk="0" hangingPunct="1">
              <a:lnSpc>
                <a:spcPct val="110000"/>
              </a:lnSpc>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2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en-US" dirty="0"/>
              <a:t>Capturing Long-Term Dependencies</a:t>
            </a:r>
          </a:p>
          <a:p>
            <a:r>
              <a:rPr lang="en-US" dirty="0"/>
              <a:t>Non-Linear Feature Extraction</a:t>
            </a:r>
          </a:p>
          <a:p>
            <a:r>
              <a:rPr lang="en-US" dirty="0"/>
              <a:t>Regularization</a:t>
            </a:r>
            <a:endParaRPr lang="en-IN" b="1" dirty="0"/>
          </a:p>
        </p:txBody>
      </p:sp>
    </p:spTree>
    <p:extLst>
      <p:ext uri="{BB962C8B-B14F-4D97-AF65-F5344CB8AC3E}">
        <p14:creationId xmlns:p14="http://schemas.microsoft.com/office/powerpoint/2010/main" val="363374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06FED-9D71-15BA-0D69-65B7DB724BDD}"/>
              </a:ext>
            </a:extLst>
          </p:cNvPr>
          <p:cNvSpPr>
            <a:spLocks noGrp="1"/>
          </p:cNvSpPr>
          <p:nvPr>
            <p:ph type="title"/>
          </p:nvPr>
        </p:nvSpPr>
        <p:spPr/>
        <p:txBody>
          <a:bodyPr/>
          <a:lstStyle/>
          <a:p>
            <a:r>
              <a:rPr lang="en-IN" dirty="0"/>
              <a:t>Evaluation using Confusion Matrix</a:t>
            </a:r>
          </a:p>
        </p:txBody>
      </p:sp>
      <p:sp>
        <p:nvSpPr>
          <p:cNvPr id="3" name="Text Placeholder 2">
            <a:extLst>
              <a:ext uri="{FF2B5EF4-FFF2-40B4-BE49-F238E27FC236}">
                <a16:creationId xmlns:a16="http://schemas.microsoft.com/office/drawing/2014/main" id="{A7C5AB6D-B450-09DB-F8D9-7CBC28FDA632}"/>
              </a:ext>
            </a:extLst>
          </p:cNvPr>
          <p:cNvSpPr>
            <a:spLocks noGrp="1"/>
          </p:cNvSpPr>
          <p:nvPr>
            <p:ph type="body" idx="1"/>
          </p:nvPr>
        </p:nvSpPr>
        <p:spPr>
          <a:xfrm>
            <a:off x="4951456" y="4161453"/>
            <a:ext cx="2278440" cy="494522"/>
          </a:xfrm>
        </p:spPr>
        <p:txBody>
          <a:bodyPr/>
          <a:lstStyle/>
          <a:p>
            <a:r>
              <a:rPr lang="en-IN" sz="2400" dirty="0"/>
              <a:t>Accuracy of 80%</a:t>
            </a:r>
          </a:p>
        </p:txBody>
      </p:sp>
      <p:sp>
        <p:nvSpPr>
          <p:cNvPr id="4" name="Text Placeholder 3">
            <a:extLst>
              <a:ext uri="{FF2B5EF4-FFF2-40B4-BE49-F238E27FC236}">
                <a16:creationId xmlns:a16="http://schemas.microsoft.com/office/drawing/2014/main" id="{8CE10432-D0BC-D847-203A-C68B7CD05276}"/>
              </a:ext>
            </a:extLst>
          </p:cNvPr>
          <p:cNvSpPr>
            <a:spLocks noGrp="1"/>
          </p:cNvSpPr>
          <p:nvPr>
            <p:ph type="body" sz="half" idx="15"/>
          </p:nvPr>
        </p:nvSpPr>
        <p:spPr>
          <a:xfrm>
            <a:off x="2785251" y="1959458"/>
            <a:ext cx="6610850" cy="3023088"/>
          </a:xfrm>
        </p:spPr>
        <p:txBody>
          <a:bodyPr>
            <a:normAutofit/>
          </a:bodyPr>
          <a:lstStyle/>
          <a:p>
            <a:r>
              <a:rPr lang="en-US" sz="2000" dirty="0"/>
              <a:t>Confusion matrix is used to evaluate the performance of a machine learning model in classification tasks. The confusion matrix is a table that summarizes the number of correct and incorrect predictions made by the model for each class.</a:t>
            </a:r>
          </a:p>
        </p:txBody>
      </p:sp>
    </p:spTree>
    <p:extLst>
      <p:ext uri="{BB962C8B-B14F-4D97-AF65-F5344CB8AC3E}">
        <p14:creationId xmlns:p14="http://schemas.microsoft.com/office/powerpoint/2010/main" val="37242418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79533D17-D06E-0B11-974D-0AD5E18FE66B}"/>
              </a:ext>
            </a:extLst>
          </p:cNvPr>
          <p:cNvSpPr>
            <a:spLocks noGrp="1"/>
          </p:cNvSpPr>
          <p:nvPr>
            <p:ph type="title"/>
          </p:nvPr>
        </p:nvSpPr>
        <p:spPr>
          <a:xfrm>
            <a:off x="4090176" y="1244883"/>
            <a:ext cx="4011647" cy="566454"/>
          </a:xfrm>
        </p:spPr>
        <p:txBody>
          <a:bodyPr>
            <a:noAutofit/>
          </a:bodyPr>
          <a:lstStyle/>
          <a:p>
            <a:r>
              <a:rPr lang="en-IN" sz="4000" dirty="0"/>
              <a:t>Prediction</a:t>
            </a:r>
          </a:p>
        </p:txBody>
      </p:sp>
      <p:pic>
        <p:nvPicPr>
          <p:cNvPr id="19" name="Picture 18">
            <a:extLst>
              <a:ext uri="{FF2B5EF4-FFF2-40B4-BE49-F238E27FC236}">
                <a16:creationId xmlns:a16="http://schemas.microsoft.com/office/drawing/2014/main" id="{8638C359-41C6-500B-764A-772902B1F00A}"/>
              </a:ext>
            </a:extLst>
          </p:cNvPr>
          <p:cNvPicPr>
            <a:picLocks noChangeAspect="1"/>
          </p:cNvPicPr>
          <p:nvPr/>
        </p:nvPicPr>
        <p:blipFill>
          <a:blip r:embed="rId2"/>
          <a:stretch>
            <a:fillRect/>
          </a:stretch>
        </p:blipFill>
        <p:spPr>
          <a:xfrm>
            <a:off x="3480460" y="1933575"/>
            <a:ext cx="5231077" cy="3943350"/>
          </a:xfrm>
          <a:prstGeom prst="rect">
            <a:avLst/>
          </a:prstGeom>
        </p:spPr>
      </p:pic>
    </p:spTree>
    <p:extLst>
      <p:ext uri="{BB962C8B-B14F-4D97-AF65-F5344CB8AC3E}">
        <p14:creationId xmlns:p14="http://schemas.microsoft.com/office/powerpoint/2010/main" val="2145182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A9BB-09C7-74A6-8266-B471004BBA5D}"/>
              </a:ext>
            </a:extLst>
          </p:cNvPr>
          <p:cNvSpPr>
            <a:spLocks noGrp="1"/>
          </p:cNvSpPr>
          <p:nvPr>
            <p:ph type="title"/>
          </p:nvPr>
        </p:nvSpPr>
        <p:spPr>
          <a:xfrm>
            <a:off x="4242555" y="875071"/>
            <a:ext cx="3706889" cy="1821918"/>
          </a:xfrm>
        </p:spPr>
        <p:txBody>
          <a:bodyPr>
            <a:normAutofit/>
          </a:bodyPr>
          <a:lstStyle/>
          <a:p>
            <a:r>
              <a:rPr lang="en-IN" sz="4800" dirty="0"/>
              <a:t>Future Scope</a:t>
            </a:r>
          </a:p>
        </p:txBody>
      </p:sp>
      <p:sp>
        <p:nvSpPr>
          <p:cNvPr id="3" name="Content Placeholder 2">
            <a:extLst>
              <a:ext uri="{FF2B5EF4-FFF2-40B4-BE49-F238E27FC236}">
                <a16:creationId xmlns:a16="http://schemas.microsoft.com/office/drawing/2014/main" id="{1FD87D0E-3C15-6845-B5FB-1B19AC1B05EB}"/>
              </a:ext>
            </a:extLst>
          </p:cNvPr>
          <p:cNvSpPr>
            <a:spLocks noGrp="1"/>
          </p:cNvSpPr>
          <p:nvPr>
            <p:ph idx="1"/>
          </p:nvPr>
        </p:nvSpPr>
        <p:spPr>
          <a:xfrm>
            <a:off x="3706437" y="2804160"/>
            <a:ext cx="4779124" cy="5080001"/>
          </a:xfrm>
        </p:spPr>
        <p:txBody>
          <a:bodyPr/>
          <a:lstStyle/>
          <a:p>
            <a:pPr marL="36900" indent="0" algn="ctr">
              <a:buNone/>
            </a:pPr>
            <a:r>
              <a:rPr lang="en-IN" dirty="0"/>
              <a:t>Sentence Recognition</a:t>
            </a:r>
          </a:p>
          <a:p>
            <a:pPr marL="36900" indent="0" algn="ctr">
              <a:buNone/>
            </a:pPr>
            <a:r>
              <a:rPr lang="en-IN" dirty="0"/>
              <a:t>Increase the training dataset</a:t>
            </a:r>
          </a:p>
          <a:p>
            <a:pPr marL="36900" indent="0" algn="ctr">
              <a:buNone/>
            </a:pPr>
            <a:r>
              <a:rPr lang="en-IN" dirty="0"/>
              <a:t>Tune the Model for higher accuracy</a:t>
            </a:r>
          </a:p>
        </p:txBody>
      </p:sp>
    </p:spTree>
    <p:extLst>
      <p:ext uri="{BB962C8B-B14F-4D97-AF65-F5344CB8AC3E}">
        <p14:creationId xmlns:p14="http://schemas.microsoft.com/office/powerpoint/2010/main" val="34947101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3.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4.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5.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{59F25245-E141-497A-A8FE-42D41DE1C4FA}tf55705232_win32</Template>
  <TotalTime>1104</TotalTime>
  <Words>408</Words>
  <Application>Microsoft Office PowerPoint</Application>
  <PresentationFormat>Widescreen</PresentationFormat>
  <Paragraphs>31</Paragraphs>
  <Slides>10</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Goudy Old Style</vt:lpstr>
      <vt:lpstr>Wingdings 2</vt:lpstr>
      <vt:lpstr>SlateVTI</vt:lpstr>
      <vt:lpstr>Sign Language Recognition</vt:lpstr>
      <vt:lpstr>Motivation</vt:lpstr>
      <vt:lpstr>What is Sign Language?</vt:lpstr>
      <vt:lpstr>Data Collection</vt:lpstr>
      <vt:lpstr>Why Actions over Image?</vt:lpstr>
      <vt:lpstr>Why?</vt:lpstr>
      <vt:lpstr>Evaluation using Confusion Matrix</vt:lpstr>
      <vt:lpstr>Prediction</vt:lpstr>
      <vt:lpstr>Future Scope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News Classification</dc:title>
  <dc:creator>Pai N,Shreenivas</dc:creator>
  <cp:lastModifiedBy>Pai N,Shreenivas</cp:lastModifiedBy>
  <cp:revision>10</cp:revision>
  <dcterms:created xsi:type="dcterms:W3CDTF">2023-04-25T22:19:36Z</dcterms:created>
  <dcterms:modified xsi:type="dcterms:W3CDTF">2023-04-26T17:10:38Z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